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Encode Sans"/>
      <p:regular r:id="rId60"/>
      <p:bold r:id="rId61"/>
    </p:embeddedFont>
    <p:embeddedFont>
      <p:font typeface="Encode Sans SemiBold"/>
      <p:regular r:id="rId62"/>
      <p:bold r:id="rId63"/>
    </p:embeddedFont>
    <p:embeddedFont>
      <p:font typeface="Saira"/>
      <p:regular r:id="rId64"/>
      <p:bold r:id="rId65"/>
      <p:italic r:id="rId66"/>
      <p:boldItalic r:id="rId67"/>
    </p:embeddedFont>
    <p:embeddedFont>
      <p:font typeface="IBM Plex Mono Light"/>
      <p:regular r:id="rId68"/>
      <p:bold r:id="rId69"/>
      <p:italic r:id="rId70"/>
      <p:boldItalic r:id="rId71"/>
    </p:embeddedFont>
    <p:embeddedFont>
      <p:font typeface="IBM Plex Mono ExtraLight"/>
      <p:regular r:id="rId72"/>
      <p:bold r:id="rId73"/>
      <p:italic r:id="rId74"/>
      <p:boldItalic r:id="rId75"/>
    </p:embeddedFont>
    <p:embeddedFont>
      <p:font typeface="IBM Plex Mono Thin"/>
      <p:regular r:id="rId76"/>
      <p:bold r:id="rId77"/>
      <p:italic r:id="rId78"/>
      <p:boldItalic r:id="rId79"/>
    </p:embeddedFont>
    <p:embeddedFont>
      <p:font typeface="Saira Light"/>
      <p:regular r:id="rId80"/>
      <p:bold r:id="rId81"/>
      <p:italic r:id="rId82"/>
      <p:boldItalic r:id="rId83"/>
    </p:embeddedFont>
    <p:embeddedFont>
      <p:font typeface="Helvetica Neue"/>
      <p:regular r:id="rId84"/>
      <p:bold r:id="rId85"/>
      <p:italic r:id="rId86"/>
      <p:boldItalic r:id="rId87"/>
    </p:embeddedFont>
    <p:embeddedFont>
      <p:font typeface="IBM Plex Mono"/>
      <p:regular r:id="rId88"/>
      <p:bold r:id="rId89"/>
      <p:italic r:id="rId90"/>
      <p:boldItalic r:id="rId91"/>
    </p:embeddedFont>
    <p:embeddedFont>
      <p:font typeface="Saira Medium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HelveticaNeue-regular.fntdata"/><Relationship Id="rId83" Type="http://schemas.openxmlformats.org/officeDocument/2006/relationships/font" Target="fonts/SairaLight-boldItalic.fntdata"/><Relationship Id="rId42" Type="http://schemas.openxmlformats.org/officeDocument/2006/relationships/slide" Target="slides/slide37.xml"/><Relationship Id="rId86" Type="http://schemas.openxmlformats.org/officeDocument/2006/relationships/font" Target="fonts/HelveticaNeue-italic.fntdata"/><Relationship Id="rId41" Type="http://schemas.openxmlformats.org/officeDocument/2006/relationships/slide" Target="slides/slide36.xml"/><Relationship Id="rId85" Type="http://schemas.openxmlformats.org/officeDocument/2006/relationships/font" Target="fonts/HelveticaNeue-bold.fntdata"/><Relationship Id="rId44" Type="http://schemas.openxmlformats.org/officeDocument/2006/relationships/slide" Target="slides/slide39.xml"/><Relationship Id="rId88" Type="http://schemas.openxmlformats.org/officeDocument/2006/relationships/font" Target="fonts/IBMPlexMono-regular.fntdata"/><Relationship Id="rId43" Type="http://schemas.openxmlformats.org/officeDocument/2006/relationships/slide" Target="slides/slide38.xml"/><Relationship Id="rId87" Type="http://schemas.openxmlformats.org/officeDocument/2006/relationships/font" Target="fonts/HelveticaNeue-bold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IBMPlexMono-bold.fntdata"/><Relationship Id="rId80" Type="http://schemas.openxmlformats.org/officeDocument/2006/relationships/font" Target="fonts/SairaLight-regular.fntdata"/><Relationship Id="rId82" Type="http://schemas.openxmlformats.org/officeDocument/2006/relationships/font" Target="fonts/SairaLight-italic.fntdata"/><Relationship Id="rId81" Type="http://schemas.openxmlformats.org/officeDocument/2006/relationships/font" Target="fonts/Saira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IBMPlexMonoExtraLight-bold.fntdata"/><Relationship Id="rId72" Type="http://schemas.openxmlformats.org/officeDocument/2006/relationships/font" Target="fonts/IBMPlexMonoExtraLight-regular.fntdata"/><Relationship Id="rId31" Type="http://schemas.openxmlformats.org/officeDocument/2006/relationships/slide" Target="slides/slide26.xml"/><Relationship Id="rId75" Type="http://schemas.openxmlformats.org/officeDocument/2006/relationships/font" Target="fonts/IBMPlexMonoExtraLight-boldItalic.fntdata"/><Relationship Id="rId30" Type="http://schemas.openxmlformats.org/officeDocument/2006/relationships/slide" Target="slides/slide25.xml"/><Relationship Id="rId74" Type="http://schemas.openxmlformats.org/officeDocument/2006/relationships/font" Target="fonts/IBMPlexMonoExtraLight-italic.fntdata"/><Relationship Id="rId33" Type="http://schemas.openxmlformats.org/officeDocument/2006/relationships/slide" Target="slides/slide28.xml"/><Relationship Id="rId77" Type="http://schemas.openxmlformats.org/officeDocument/2006/relationships/font" Target="fonts/IBMPlexMonoThin-bold.fntdata"/><Relationship Id="rId32" Type="http://schemas.openxmlformats.org/officeDocument/2006/relationships/slide" Target="slides/slide27.xml"/><Relationship Id="rId76" Type="http://schemas.openxmlformats.org/officeDocument/2006/relationships/font" Target="fonts/IBMPlexMonoThin-regular.fntdata"/><Relationship Id="rId35" Type="http://schemas.openxmlformats.org/officeDocument/2006/relationships/slide" Target="slides/slide30.xml"/><Relationship Id="rId79" Type="http://schemas.openxmlformats.org/officeDocument/2006/relationships/font" Target="fonts/IBMPlexMonoThin-boldItalic.fntdata"/><Relationship Id="rId34" Type="http://schemas.openxmlformats.org/officeDocument/2006/relationships/slide" Target="slides/slide29.xml"/><Relationship Id="rId78" Type="http://schemas.openxmlformats.org/officeDocument/2006/relationships/font" Target="fonts/IBMPlexMonoThin-italic.fntdata"/><Relationship Id="rId71" Type="http://schemas.openxmlformats.org/officeDocument/2006/relationships/font" Target="fonts/IBMPlexMonoLight-boldItalic.fntdata"/><Relationship Id="rId70" Type="http://schemas.openxmlformats.org/officeDocument/2006/relationships/font" Target="fonts/IBMPlexMonoLigh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EncodeSansSemiBold-regular.fntdata"/><Relationship Id="rId61" Type="http://schemas.openxmlformats.org/officeDocument/2006/relationships/font" Target="fonts/EncodeSans-bold.fntdata"/><Relationship Id="rId20" Type="http://schemas.openxmlformats.org/officeDocument/2006/relationships/slide" Target="slides/slide15.xml"/><Relationship Id="rId64" Type="http://schemas.openxmlformats.org/officeDocument/2006/relationships/font" Target="fonts/Saira-regular.fntdata"/><Relationship Id="rId63" Type="http://schemas.openxmlformats.org/officeDocument/2006/relationships/font" Target="fonts/EncodeSansSemiBold-bold.fntdata"/><Relationship Id="rId22" Type="http://schemas.openxmlformats.org/officeDocument/2006/relationships/slide" Target="slides/slide17.xml"/><Relationship Id="rId66" Type="http://schemas.openxmlformats.org/officeDocument/2006/relationships/font" Target="fonts/Saira-italic.fntdata"/><Relationship Id="rId21" Type="http://schemas.openxmlformats.org/officeDocument/2006/relationships/slide" Target="slides/slide16.xml"/><Relationship Id="rId65" Type="http://schemas.openxmlformats.org/officeDocument/2006/relationships/font" Target="fonts/Saira-bold.fntdata"/><Relationship Id="rId24" Type="http://schemas.openxmlformats.org/officeDocument/2006/relationships/slide" Target="slides/slide19.xml"/><Relationship Id="rId68" Type="http://schemas.openxmlformats.org/officeDocument/2006/relationships/font" Target="fonts/IBMPlexMonoLight-regular.fntdata"/><Relationship Id="rId23" Type="http://schemas.openxmlformats.org/officeDocument/2006/relationships/slide" Target="slides/slide18.xml"/><Relationship Id="rId67" Type="http://schemas.openxmlformats.org/officeDocument/2006/relationships/font" Target="fonts/Saira-boldItalic.fntdata"/><Relationship Id="rId60" Type="http://schemas.openxmlformats.org/officeDocument/2006/relationships/font" Target="fonts/Encode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IBMPlexMono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SairaMedium-boldItalic.fntdata"/><Relationship Id="rId50" Type="http://schemas.openxmlformats.org/officeDocument/2006/relationships/slide" Target="slides/slide45.xml"/><Relationship Id="rId94" Type="http://schemas.openxmlformats.org/officeDocument/2006/relationships/font" Target="fonts/SairaMedium-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IBMPlexMono-boldItalic.fntdata"/><Relationship Id="rId90" Type="http://schemas.openxmlformats.org/officeDocument/2006/relationships/font" Target="fonts/IBMPlexMono-italic.fntdata"/><Relationship Id="rId93" Type="http://schemas.openxmlformats.org/officeDocument/2006/relationships/font" Target="fonts/SairaMedium-bold.fntdata"/><Relationship Id="rId92" Type="http://schemas.openxmlformats.org/officeDocument/2006/relationships/font" Target="fonts/SairaMedium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1467809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1467809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c9245a60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c9245a60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7c9245a60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7c9245a60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02203a7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02203a7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02203a74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02203a74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802203a74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802203a74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c9245a60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c9245a60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c9245a60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c9245a60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d18d139a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d18d139a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d18d139a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d18d139a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802203a74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802203a74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9fec965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9fec965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802203a74c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802203a74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02203a7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802203a7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02203a74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802203a74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02203a74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802203a74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02203a74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02203a74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802203a74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802203a74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02203a7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802203a7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02203a74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802203a74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802203a74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802203a74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802203a74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802203a74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57c2358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57c2358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02203a74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02203a74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802203a74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802203a74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02203a74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802203a74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02203a74c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802203a74c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02203a74c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802203a74c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802203a74c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802203a74c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02203a74c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802203a74c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802203a74c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802203a74c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7d18d139a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7d18d139a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7d18d139a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27d18d139a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d18d139a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d18d139a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7d18d139a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7d18d139a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d18d139a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d18d139a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d18d139a2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7d18d139a2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7d18d139a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7d18d139a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767ee2410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767ee2410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758bc9db6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758bc9db6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7c9245a60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7c9245a60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802203a74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802203a74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802203a74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802203a74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802203a74c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802203a74c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5f56dd98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5f56dd98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27c9245a60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27c9245a60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7c9245a60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7c9245a60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7d18d139a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7d18d139a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802203a74c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802203a74c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2680f10b2e9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2680f10b2e9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c9245a60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c9245a60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d18d139a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d18d139a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d18d139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d18d139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c9245a60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c9245a60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4481200"/>
            <a:ext cx="9144000" cy="66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900" y="4255500"/>
            <a:ext cx="1790000" cy="11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575" y="4224670"/>
            <a:ext cx="1790000" cy="117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00" y="4270049"/>
            <a:ext cx="1651400" cy="10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674EA7">
              <a:alpha val="27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4200"/>
              <a:buNone/>
              <a:defRPr sz="4200">
                <a:solidFill>
                  <a:srgbClr val="674EA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None/>
              <a:defRPr sz="21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26579" l="0" r="0" t="22869"/>
          <a:stretch/>
        </p:blipFill>
        <p:spPr>
          <a:xfrm>
            <a:off x="5976900" y="279013"/>
            <a:ext cx="2495549" cy="82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396358" y="464993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396358" y="465681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b="1"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 SemiBold"/>
              <a:buChar char="●"/>
              <a:defRPr sz="18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"/>
              <a:buChar char="■"/>
              <a:defRPr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Light"/>
              <a:buChar char="□"/>
              <a:defRPr>
                <a:solidFill>
                  <a:schemeClr val="dk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ExtraLight"/>
              <a:buChar char="▸"/>
              <a:defRPr>
                <a:solidFill>
                  <a:schemeClr val="dk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▹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◆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◇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▪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edium.com/dataman-in-ai/module-6-image-recognition-for-insurance-claim-handling-part-i-a338d16c9de0" TargetMode="External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4" Type="http://schemas.openxmlformats.org/officeDocument/2006/relationships/image" Target="../media/image46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6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7" Type="http://schemas.openxmlformats.org/officeDocument/2006/relationships/image" Target="../media/image49.png"/><Relationship Id="rId16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8" Type="http://schemas.openxmlformats.org/officeDocument/2006/relationships/image" Target="../media/image48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7" Type="http://schemas.openxmlformats.org/officeDocument/2006/relationships/image" Target="../media/image49.png"/><Relationship Id="rId16" Type="http://schemas.openxmlformats.org/officeDocument/2006/relationships/image" Target="../media/image45.png"/><Relationship Id="rId5" Type="http://schemas.openxmlformats.org/officeDocument/2006/relationships/image" Target="../media/image34.png"/><Relationship Id="rId19" Type="http://schemas.openxmlformats.org/officeDocument/2006/relationships/image" Target="../media/image50.png"/><Relationship Id="rId6" Type="http://schemas.openxmlformats.org/officeDocument/2006/relationships/image" Target="../media/image35.png"/><Relationship Id="rId18" Type="http://schemas.openxmlformats.org/officeDocument/2006/relationships/image" Target="../media/image48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11" Type="http://schemas.openxmlformats.org/officeDocument/2006/relationships/image" Target="../media/image39.png"/><Relationship Id="rId22" Type="http://schemas.openxmlformats.org/officeDocument/2006/relationships/image" Target="../media/image59.png"/><Relationship Id="rId10" Type="http://schemas.openxmlformats.org/officeDocument/2006/relationships/image" Target="../media/image41.png"/><Relationship Id="rId21" Type="http://schemas.openxmlformats.org/officeDocument/2006/relationships/image" Target="../media/image51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7" Type="http://schemas.openxmlformats.org/officeDocument/2006/relationships/image" Target="../media/image49.png"/><Relationship Id="rId16" Type="http://schemas.openxmlformats.org/officeDocument/2006/relationships/image" Target="../media/image45.png"/><Relationship Id="rId5" Type="http://schemas.openxmlformats.org/officeDocument/2006/relationships/image" Target="../media/image34.png"/><Relationship Id="rId19" Type="http://schemas.openxmlformats.org/officeDocument/2006/relationships/image" Target="../media/image50.png"/><Relationship Id="rId6" Type="http://schemas.openxmlformats.org/officeDocument/2006/relationships/image" Target="../media/image35.png"/><Relationship Id="rId18" Type="http://schemas.openxmlformats.org/officeDocument/2006/relationships/image" Target="../media/image48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22" Type="http://schemas.openxmlformats.org/officeDocument/2006/relationships/image" Target="../media/image59.png"/><Relationship Id="rId21" Type="http://schemas.openxmlformats.org/officeDocument/2006/relationships/image" Target="../media/image51.png"/><Relationship Id="rId24" Type="http://schemas.openxmlformats.org/officeDocument/2006/relationships/image" Target="../media/image55.png"/><Relationship Id="rId23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25" Type="http://schemas.openxmlformats.org/officeDocument/2006/relationships/image" Target="../media/image5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7" Type="http://schemas.openxmlformats.org/officeDocument/2006/relationships/image" Target="../media/image49.png"/><Relationship Id="rId16" Type="http://schemas.openxmlformats.org/officeDocument/2006/relationships/image" Target="../media/image45.png"/><Relationship Id="rId19" Type="http://schemas.openxmlformats.org/officeDocument/2006/relationships/image" Target="../media/image50.png"/><Relationship Id="rId18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22" Type="http://schemas.openxmlformats.org/officeDocument/2006/relationships/image" Target="../media/image59.png"/><Relationship Id="rId21" Type="http://schemas.openxmlformats.org/officeDocument/2006/relationships/image" Target="../media/image51.png"/><Relationship Id="rId24" Type="http://schemas.openxmlformats.org/officeDocument/2006/relationships/image" Target="../media/image55.png"/><Relationship Id="rId23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26" Type="http://schemas.openxmlformats.org/officeDocument/2006/relationships/image" Target="../media/image62.png"/><Relationship Id="rId25" Type="http://schemas.openxmlformats.org/officeDocument/2006/relationships/image" Target="../media/image56.png"/><Relationship Id="rId27" Type="http://schemas.openxmlformats.org/officeDocument/2006/relationships/image" Target="../media/image58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7" Type="http://schemas.openxmlformats.org/officeDocument/2006/relationships/image" Target="../media/image49.png"/><Relationship Id="rId16" Type="http://schemas.openxmlformats.org/officeDocument/2006/relationships/image" Target="../media/image45.png"/><Relationship Id="rId19" Type="http://schemas.openxmlformats.org/officeDocument/2006/relationships/image" Target="../media/image50.png"/><Relationship Id="rId18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22" Type="http://schemas.openxmlformats.org/officeDocument/2006/relationships/image" Target="../media/image59.png"/><Relationship Id="rId21" Type="http://schemas.openxmlformats.org/officeDocument/2006/relationships/image" Target="../media/image51.png"/><Relationship Id="rId24" Type="http://schemas.openxmlformats.org/officeDocument/2006/relationships/image" Target="../media/image55.png"/><Relationship Id="rId23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26" Type="http://schemas.openxmlformats.org/officeDocument/2006/relationships/image" Target="../media/image72.png"/><Relationship Id="rId25" Type="http://schemas.openxmlformats.org/officeDocument/2006/relationships/image" Target="../media/image56.png"/><Relationship Id="rId27" Type="http://schemas.openxmlformats.org/officeDocument/2006/relationships/image" Target="../media/image7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7" Type="http://schemas.openxmlformats.org/officeDocument/2006/relationships/image" Target="../media/image49.png"/><Relationship Id="rId16" Type="http://schemas.openxmlformats.org/officeDocument/2006/relationships/image" Target="../media/image45.png"/><Relationship Id="rId19" Type="http://schemas.openxmlformats.org/officeDocument/2006/relationships/image" Target="../media/image50.png"/><Relationship Id="rId18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22" Type="http://schemas.openxmlformats.org/officeDocument/2006/relationships/image" Target="../media/image59.png"/><Relationship Id="rId21" Type="http://schemas.openxmlformats.org/officeDocument/2006/relationships/image" Target="../media/image51.png"/><Relationship Id="rId24" Type="http://schemas.openxmlformats.org/officeDocument/2006/relationships/image" Target="../media/image55.png"/><Relationship Id="rId23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Relationship Id="rId26" Type="http://schemas.openxmlformats.org/officeDocument/2006/relationships/image" Target="../media/image72.png"/><Relationship Id="rId25" Type="http://schemas.openxmlformats.org/officeDocument/2006/relationships/image" Target="../media/image56.png"/><Relationship Id="rId28" Type="http://schemas.openxmlformats.org/officeDocument/2006/relationships/image" Target="../media/image74.png"/><Relationship Id="rId27" Type="http://schemas.openxmlformats.org/officeDocument/2006/relationships/image" Target="../media/image7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44.png"/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7" Type="http://schemas.openxmlformats.org/officeDocument/2006/relationships/image" Target="../media/image49.png"/><Relationship Id="rId16" Type="http://schemas.openxmlformats.org/officeDocument/2006/relationships/image" Target="../media/image45.png"/><Relationship Id="rId19" Type="http://schemas.openxmlformats.org/officeDocument/2006/relationships/image" Target="../media/image50.png"/><Relationship Id="rId18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hyperlink" Target="https://datasmarts.net/es/la-historia-del-conjunto-de-datos-mas-popular-de-computer-vision-mnis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hyperlink" Target="https://ai.plainenglish.io/complete-guide-image-classification-on-cifar-10-chapter-i-multiclass-logistic-regression-525daee0775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0" y="2053762"/>
            <a:ext cx="8520600" cy="14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3</a:t>
            </a:r>
            <a:br>
              <a:rPr lang="en"/>
            </a:br>
            <a:r>
              <a:rPr lang="en"/>
              <a:t>Aprendizaje Automático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</a:t>
            </a:r>
            <a:r>
              <a:rPr i="1" lang="en"/>
              <a:t>fully connected</a:t>
            </a:r>
            <a:r>
              <a:rPr lang="en"/>
              <a:t> para MNIST</a:t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7312650" y="4026050"/>
            <a:ext cx="120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3"/>
              </a:rPr>
              <a:t>Fuente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00" y="689200"/>
            <a:ext cx="6901024" cy="386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</a:t>
            </a:r>
            <a:r>
              <a:rPr i="1" lang="en"/>
              <a:t>fully connected</a:t>
            </a:r>
            <a:r>
              <a:rPr lang="en"/>
              <a:t> para MNIST</a:t>
            </a:r>
            <a:endParaRPr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311700" y="843875"/>
            <a:ext cx="429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Sorprendentemente (al menos para mi) hay resultados muy buenos atacando este </a:t>
            </a:r>
            <a:r>
              <a:rPr i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set 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 algunas de las herramientas que ya conocen (datos del link anterior).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Pensemos que pasa con una imagen más grande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700" y="843875"/>
            <a:ext cx="4294725" cy="35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</a:t>
            </a:r>
            <a:r>
              <a:rPr i="1" lang="en"/>
              <a:t>fully connected</a:t>
            </a:r>
            <a:r>
              <a:rPr lang="en"/>
              <a:t> para imágenes</a:t>
            </a:r>
            <a:endParaRPr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0" r="45187" t="0"/>
          <a:stretch/>
        </p:blipFill>
        <p:spPr>
          <a:xfrm>
            <a:off x="311700" y="957425"/>
            <a:ext cx="4560374" cy="24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</a:t>
            </a:r>
            <a:r>
              <a:rPr i="1" lang="en"/>
              <a:t>fully connected</a:t>
            </a:r>
            <a:r>
              <a:rPr lang="en"/>
              <a:t> para imágenes</a:t>
            </a:r>
            <a:endParaRPr/>
          </a:p>
        </p:txBody>
      </p:sp>
      <p:sp>
        <p:nvSpPr>
          <p:cNvPr id="184" name="Google Shape;18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7425"/>
            <a:ext cx="8320051" cy="243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</a:t>
            </a:r>
            <a:r>
              <a:rPr i="1" lang="en"/>
              <a:t>fully connected</a:t>
            </a:r>
            <a:r>
              <a:rPr lang="en"/>
              <a:t> para imágenes</a:t>
            </a:r>
            <a:endParaRPr/>
          </a:p>
        </p:txBody>
      </p:sp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7425"/>
            <a:ext cx="8320051" cy="243807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345100" y="3598825"/>
            <a:ext cx="8241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Una red totalmente conectada para este tipo de entrada es enorme y además no tiene en cuenta que cada pixel en realidad está correlacionado con sus vecinos, no son independientes. Es un tipo de información que es útil al trabajar con imágenes y la estamos perdiendo.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Así nacieron las </a:t>
            </a: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Redes Convolucionales</a:t>
            </a:r>
            <a:endParaRPr b="1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Convolucionales (CNN)</a:t>
            </a:r>
            <a:endParaRPr/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604550" y="874675"/>
            <a:ext cx="79242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1958 - 1968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Hubel &amp; Wiesel (Nobel 1981). Estudio de la corteza visual en gatos y monos.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AutoNum type="alphaLcPeriod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Muchas neuronas de la corteza visual tienen un </a:t>
            </a: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pequeño campo receptivo local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AutoNum type="alphaLcPeriod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Algunas neuronas reaccionan sólo a imágenes de líneas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horizontales, mientras que otras reaccionan sólo a líneas con orientaciones diferentes (dos neuronas pueden tener el mismo campo receptivo pero reaccionan a orientaciones de línea diferentes).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AutoNum type="alphaLcPeriod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Algunas neuronas tienen </a:t>
            </a: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campos receptivos más amplios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reaccionan a </a:t>
            </a: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patrones más complejos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que son combinaciones de los patrones de nivel inferior.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1980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Primeros intentos de RNA basadas en este tipo de arquitectura.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1998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LeCun. LeNet-5. Capas convolucionales y capas de agrupamiento.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Años </a:t>
            </a: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2000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posteriores.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AutoNum type="alphaLcPeriod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rendimiento sobrehumano en algunas tareas visuales complejas.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AutoNum type="alphaLcPeriod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Utilizado en otras tareas: reconocimiento de voz y procesamiento del lenguaje natural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Convolucionales (CNN)</a:t>
            </a:r>
            <a:endParaRPr/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530625" y="1047225"/>
            <a:ext cx="316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Arquitectura </a:t>
            </a:r>
            <a:r>
              <a:rPr b="1" i="1"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Fully connected</a:t>
            </a:r>
            <a:r>
              <a:rPr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unidad está conectada con todas las anteriores y las próximas</a:t>
            </a:r>
            <a:endParaRPr sz="8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675" y="1377023"/>
            <a:ext cx="4481325" cy="27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99500"/>
            <a:ext cx="4307600" cy="1978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5027776" y="764150"/>
            <a:ext cx="357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Arquitectura convolucional</a:t>
            </a:r>
            <a:r>
              <a:rPr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br>
              <a:rPr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unidades en una capa son sensibles a un pequeño campo receptivo en la capa anterior</a:t>
            </a:r>
            <a:endParaRPr sz="8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p30"/>
          <p:cNvSpPr/>
          <p:nvPr/>
        </p:nvSpPr>
        <p:spPr>
          <a:xfrm>
            <a:off x="1350650" y="4034276"/>
            <a:ext cx="1393800" cy="393600"/>
          </a:xfrm>
          <a:prstGeom prst="roundRect">
            <a:avLst>
              <a:gd fmla="val 24679" name="adj"/>
            </a:avLst>
          </a:prstGeom>
          <a:solidFill>
            <a:srgbClr val="F5CD53">
              <a:alpha val="74900"/>
            </a:srgbClr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aira Medium"/>
              <a:buNone/>
            </a:pPr>
            <a:r>
              <a:rPr lang="en" sz="1100">
                <a:latin typeface="Saira Medium"/>
                <a:ea typeface="Saira Medium"/>
                <a:cs typeface="Saira Medium"/>
                <a:sym typeface="Saira Medium"/>
              </a:rPr>
              <a:t>Entrada aplanada</a:t>
            </a:r>
            <a:endParaRPr sz="500"/>
          </a:p>
        </p:txBody>
      </p:sp>
      <p:sp>
        <p:nvSpPr>
          <p:cNvPr id="212" name="Google Shape;212;p30"/>
          <p:cNvSpPr/>
          <p:nvPr/>
        </p:nvSpPr>
        <p:spPr>
          <a:xfrm>
            <a:off x="5438700" y="4089176"/>
            <a:ext cx="1393800" cy="393600"/>
          </a:xfrm>
          <a:prstGeom prst="roundRect">
            <a:avLst>
              <a:gd fmla="val 24679" name="adj"/>
            </a:avLst>
          </a:prstGeom>
          <a:solidFill>
            <a:srgbClr val="F5CD53">
              <a:alpha val="74900"/>
            </a:srgbClr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aira Medium"/>
              <a:buNone/>
            </a:pPr>
            <a:r>
              <a:rPr lang="en" sz="1100">
                <a:latin typeface="Saira Medium"/>
                <a:ea typeface="Saira Medium"/>
                <a:cs typeface="Saira Medium"/>
                <a:sym typeface="Saira Medium"/>
              </a:rPr>
              <a:t>Se mantiene la estructura 2D</a:t>
            </a:r>
            <a:endParaRPr sz="500"/>
          </a:p>
        </p:txBody>
      </p:sp>
      <p:sp>
        <p:nvSpPr>
          <p:cNvPr id="213" name="Google Shape;213;p30"/>
          <p:cNvSpPr txBox="1"/>
          <p:nvPr/>
        </p:nvSpPr>
        <p:spPr>
          <a:xfrm>
            <a:off x="7501625" y="4346500"/>
            <a:ext cx="165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Encode Sans SemiBold"/>
                <a:ea typeface="Encode Sans SemiBold"/>
                <a:cs typeface="Encode Sans SemiBold"/>
                <a:sym typeface="Encode Sans SemiBold"/>
              </a:rPr>
              <a:t>Imágenes del Géron</a:t>
            </a:r>
            <a:endParaRPr sz="9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Convolucionales (CNN)</a:t>
            </a:r>
            <a:endParaRPr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" y="886400"/>
            <a:ext cx="8437100" cy="28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6648775" y="4031676"/>
            <a:ext cx="1393800" cy="393600"/>
          </a:xfrm>
          <a:prstGeom prst="roundRect">
            <a:avLst>
              <a:gd fmla="val 24679" name="adj"/>
            </a:avLst>
          </a:prstGeom>
          <a:solidFill>
            <a:srgbClr val="F5CD53">
              <a:alpha val="74900"/>
            </a:srgbClr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aira Medium"/>
              <a:buNone/>
            </a:pPr>
            <a:r>
              <a:rPr lang="en" sz="1100">
                <a:latin typeface="Saira Medium"/>
                <a:ea typeface="Saira Medium"/>
                <a:cs typeface="Saira Medium"/>
                <a:sym typeface="Saira Medium"/>
              </a:rPr>
              <a:t>Pesos ajustables</a:t>
            </a:r>
            <a:endParaRPr sz="500"/>
          </a:p>
        </p:txBody>
      </p:sp>
      <p:sp>
        <p:nvSpPr>
          <p:cNvPr id="222" name="Google Shape;222;p31"/>
          <p:cNvSpPr txBox="1"/>
          <p:nvPr/>
        </p:nvSpPr>
        <p:spPr>
          <a:xfrm>
            <a:off x="370925" y="3600150"/>
            <a:ext cx="367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Todas las unidades en la capa convolucional (en realidad del filtro) comparten pesos (i.e., hay relativamente un número pequeño de pesos por cada capa).</a:t>
            </a:r>
            <a:endParaRPr sz="12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Convolucionales (CNN)</a:t>
            </a:r>
            <a:endParaRPr/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100" y="1664600"/>
            <a:ext cx="2024950" cy="20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/>
          <p:nvPr/>
        </p:nvSpPr>
        <p:spPr>
          <a:xfrm>
            <a:off x="1183375" y="3834476"/>
            <a:ext cx="1393800" cy="393600"/>
          </a:xfrm>
          <a:prstGeom prst="roundRect">
            <a:avLst>
              <a:gd fmla="val 24679" name="adj"/>
            </a:avLst>
          </a:prstGeom>
          <a:solidFill>
            <a:srgbClr val="F5CD53">
              <a:alpha val="74900"/>
            </a:srgbClr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aira Medium"/>
              <a:buNone/>
            </a:pPr>
            <a:r>
              <a:rPr lang="en" sz="1100">
                <a:latin typeface="Saira Medium"/>
                <a:ea typeface="Saira Medium"/>
                <a:cs typeface="Saira Medium"/>
                <a:sym typeface="Saira Medium"/>
              </a:rPr>
              <a:t>Pesos ajustables</a:t>
            </a:r>
            <a:endParaRPr sz="500"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8875" y="1479773"/>
            <a:ext cx="4233575" cy="30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198375" y="741200"/>
            <a:ext cx="3673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Todas las unidades en la capa convolucional (en realidad del filtro) comparten pesos (i.e., hay relativamente un número pequeño de pesos por cada capa).</a:t>
            </a:r>
            <a:endParaRPr sz="12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4716250" y="833450"/>
            <a:ext cx="3837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salida es calculada pasando el kernel a través de la imagen (o de la capa anterior) para producir un mapa de características o </a:t>
            </a:r>
            <a:r>
              <a:rPr i="1" lang="en" sz="12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Map</a:t>
            </a:r>
            <a:endParaRPr i="1" sz="12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025" y="779000"/>
            <a:ext cx="6767200" cy="364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353725" y="3257481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Semana 7 </a:t>
            </a:r>
            <a:r>
              <a:rPr i="1" lang="en"/>
              <a:t>Convolutional Neural Networks (CNN)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>
            <p:ph type="ctrTitle"/>
          </p:nvPr>
        </p:nvSpPr>
        <p:spPr>
          <a:xfrm>
            <a:off x="311700" y="20904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3</a:t>
            </a:r>
            <a:br>
              <a:rPr lang="en"/>
            </a:br>
            <a:r>
              <a:rPr lang="en"/>
              <a:t>Aprendizaje Automático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450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/>
        </p:nvSpPr>
        <p:spPr>
          <a:xfrm>
            <a:off x="152400" y="28527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</a:t>
            </a:r>
            <a:r>
              <a:rPr lang="en">
                <a:latin typeface="Saira"/>
                <a:ea typeface="Saira"/>
                <a:cs typeface="Saira"/>
                <a:sym typeface="Saira"/>
              </a:rPr>
              <a:t>Imagen</a:t>
            </a:r>
            <a:endParaRPr/>
          </a:p>
        </p:txBody>
      </p:sp>
      <p:sp>
        <p:nvSpPr>
          <p:cNvPr id="249" name="Google Shape;249;p34"/>
          <p:cNvSpPr txBox="1"/>
          <p:nvPr/>
        </p:nvSpPr>
        <p:spPr>
          <a:xfrm>
            <a:off x="583375" y="36458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200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75" y="665625"/>
            <a:ext cx="1882600" cy="19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5550" y="2955445"/>
            <a:ext cx="2219175" cy="7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267" name="Google Shape;26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200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850" y="664675"/>
            <a:ext cx="1899775" cy="19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279" name="Google Shape;27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660950"/>
            <a:ext cx="1914275" cy="19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293" name="Google Shape;29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655325"/>
            <a:ext cx="1915550" cy="198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1350" y="2952225"/>
            <a:ext cx="2412050" cy="8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8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308" name="Google Shape;30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9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660950"/>
            <a:ext cx="1918425" cy="19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323" name="Google Shape;32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0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710775"/>
            <a:ext cx="18940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25" y="651225"/>
            <a:ext cx="1874525" cy="19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7863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340" name="Google Shape;34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1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710775"/>
            <a:ext cx="18940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25" y="710775"/>
            <a:ext cx="1848525" cy="19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7863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225" y="634525"/>
            <a:ext cx="1870350" cy="19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86850" y="1568042"/>
            <a:ext cx="408084" cy="35614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359" name="Google Shape;35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2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62" name="Google Shape;3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710775"/>
            <a:ext cx="18940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25" y="710775"/>
            <a:ext cx="1848525" cy="19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7863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225" y="681700"/>
            <a:ext cx="1848525" cy="197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86850" y="1568042"/>
            <a:ext cx="408084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2"/>
          <p:cNvPicPr preferRelativeResize="0"/>
          <p:nvPr/>
        </p:nvPicPr>
        <p:blipFill rotWithShape="1">
          <a:blip r:embed="rId13">
            <a:alphaModFix/>
          </a:blip>
          <a:srcRect b="-230" l="0" r="0" t="230"/>
          <a:stretch/>
        </p:blipFill>
        <p:spPr>
          <a:xfrm>
            <a:off x="242225" y="660950"/>
            <a:ext cx="1894050" cy="196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713" y="1570517"/>
            <a:ext cx="308660" cy="35614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380" name="Google Shape;38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710775"/>
            <a:ext cx="18940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25" y="710775"/>
            <a:ext cx="1848525" cy="19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7863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225" y="681700"/>
            <a:ext cx="1848525" cy="197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86850" y="1568042"/>
            <a:ext cx="408084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225" y="706962"/>
            <a:ext cx="1848525" cy="192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713" y="1570517"/>
            <a:ext cx="308660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2225" y="655800"/>
            <a:ext cx="1848525" cy="195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42875" y="1570529"/>
            <a:ext cx="364428" cy="35614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3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 del módulo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" y="1144300"/>
            <a:ext cx="4069752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777" y="684300"/>
            <a:ext cx="3742083" cy="383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403" name="Google Shape;40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4" name="Google Shape;4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4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710775"/>
            <a:ext cx="18940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25" y="710775"/>
            <a:ext cx="1848525" cy="19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7863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225" y="681700"/>
            <a:ext cx="1848525" cy="197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86850" y="1568042"/>
            <a:ext cx="408084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225" y="706962"/>
            <a:ext cx="1848525" cy="192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713" y="1570517"/>
            <a:ext cx="308660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2226" y="710776"/>
            <a:ext cx="1820506" cy="19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42875" y="1570529"/>
            <a:ext cx="364428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8222" y="670410"/>
            <a:ext cx="1848525" cy="193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85113" y="1947654"/>
            <a:ext cx="411546" cy="35614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4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428" name="Google Shape;42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5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431" name="Google Shape;43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710775"/>
            <a:ext cx="18940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25" y="710775"/>
            <a:ext cx="1848525" cy="19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7863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225" y="681700"/>
            <a:ext cx="1848525" cy="197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86850" y="1568042"/>
            <a:ext cx="408084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225" y="706962"/>
            <a:ext cx="1848525" cy="192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713" y="1570517"/>
            <a:ext cx="308660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2226" y="710776"/>
            <a:ext cx="1820506" cy="19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42875" y="1570529"/>
            <a:ext cx="364428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8210" y="722735"/>
            <a:ext cx="1848525" cy="193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85113" y="1947654"/>
            <a:ext cx="411546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42225" y="670060"/>
            <a:ext cx="1894050" cy="196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32913" y="1947654"/>
            <a:ext cx="371975" cy="35614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5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455" name="Google Shape;45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6" name="Google Shape;4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6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458" name="Google Shape;4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710775"/>
            <a:ext cx="18940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25" y="710775"/>
            <a:ext cx="1848525" cy="19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7863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225" y="681700"/>
            <a:ext cx="1848525" cy="197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86850" y="1568042"/>
            <a:ext cx="408084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225" y="706962"/>
            <a:ext cx="1848525" cy="192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713" y="1570517"/>
            <a:ext cx="308660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2226" y="710776"/>
            <a:ext cx="1820506" cy="19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42875" y="1570529"/>
            <a:ext cx="364428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8210" y="722735"/>
            <a:ext cx="1848525" cy="193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85113" y="1947654"/>
            <a:ext cx="411546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42225" y="705410"/>
            <a:ext cx="1894050" cy="196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32913" y="1947654"/>
            <a:ext cx="371975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34225" y="660950"/>
            <a:ext cx="1927153" cy="20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650650" y="1947654"/>
            <a:ext cx="348878" cy="356146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6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484" name="Google Shape;48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5" name="Google Shape;4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7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487" name="Google Shape;48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710775"/>
            <a:ext cx="18940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25" y="710775"/>
            <a:ext cx="1848525" cy="19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7863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225" y="681700"/>
            <a:ext cx="1848525" cy="197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86850" y="1568042"/>
            <a:ext cx="408084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225" y="706962"/>
            <a:ext cx="1848525" cy="192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713" y="1570517"/>
            <a:ext cx="308660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2226" y="710776"/>
            <a:ext cx="1820506" cy="19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42875" y="1570529"/>
            <a:ext cx="364428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8210" y="722735"/>
            <a:ext cx="1848525" cy="193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85113" y="1947654"/>
            <a:ext cx="411546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42225" y="705410"/>
            <a:ext cx="1894050" cy="196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32913" y="1947654"/>
            <a:ext cx="371975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34225" y="698275"/>
            <a:ext cx="1894050" cy="197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650650" y="1937279"/>
            <a:ext cx="348878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87050" y="580275"/>
            <a:ext cx="1949225" cy="2053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67150" y="1177128"/>
            <a:ext cx="1310225" cy="119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111545" y="3076975"/>
            <a:ext cx="2200375" cy="9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7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516" name="Google Shape;51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8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519" name="Google Shape;51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710775"/>
            <a:ext cx="18940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25" y="710775"/>
            <a:ext cx="1848525" cy="19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7863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225" y="681700"/>
            <a:ext cx="1848525" cy="197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86850" y="1568042"/>
            <a:ext cx="408084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225" y="706962"/>
            <a:ext cx="1848525" cy="192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713" y="1570517"/>
            <a:ext cx="308660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2226" y="710776"/>
            <a:ext cx="1820506" cy="19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42875" y="1570529"/>
            <a:ext cx="364428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8210" y="722735"/>
            <a:ext cx="1848525" cy="193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85113" y="1947654"/>
            <a:ext cx="411546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42225" y="705410"/>
            <a:ext cx="1894050" cy="196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32913" y="1947654"/>
            <a:ext cx="371975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34225" y="698275"/>
            <a:ext cx="1894050" cy="197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650650" y="1937279"/>
            <a:ext cx="348878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2400" y="597213"/>
            <a:ext cx="1930825" cy="203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67150" y="1177128"/>
            <a:ext cx="1310225" cy="119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64575" y="600675"/>
            <a:ext cx="1987536" cy="227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692371" y="1150575"/>
            <a:ext cx="1378404" cy="12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066525" y="3157544"/>
            <a:ext cx="2246250" cy="8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8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550" name="Google Shape;55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49"/>
          <p:cNvSpPr txBox="1"/>
          <p:nvPr/>
        </p:nvSpPr>
        <p:spPr>
          <a:xfrm>
            <a:off x="311700" y="843875"/>
            <a:ext cx="41136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Resumiendo: un filtro busca un patrón particular en la imagen y también puede detectar cosas similares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Tiene invarianza traslacional, lo puede encontrar en cualquier parte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Ese fue un filtro específico para buscar cruces, hay muchos para hacer diferentes cosas.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Muy lindo pero…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2" name="Google Shape;5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475" y="645388"/>
            <a:ext cx="3443976" cy="390922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9"/>
          <p:cNvSpPr txBox="1"/>
          <p:nvPr/>
        </p:nvSpPr>
        <p:spPr>
          <a:xfrm>
            <a:off x="290550" y="4371625"/>
            <a:ext cx="41559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Encode Sans SemiBold"/>
                <a:ea typeface="Encode Sans SemiBold"/>
                <a:cs typeface="Encode Sans SemiBold"/>
                <a:sym typeface="Encode Sans SemiBold"/>
              </a:rPr>
              <a:t>https://es.wikipedia.org/wiki/Núcleo_(procesamiento_digital_de_imágenes)</a:t>
            </a:r>
            <a:endParaRPr sz="8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559" name="Google Shape;55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0" name="Google Shape;5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050" y="891500"/>
            <a:ext cx="648652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Convolución</a:t>
            </a:r>
            <a:endParaRPr/>
          </a:p>
        </p:txBody>
      </p:sp>
      <p:sp>
        <p:nvSpPr>
          <p:cNvPr id="566" name="Google Shape;56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51"/>
          <p:cNvSpPr txBox="1"/>
          <p:nvPr/>
        </p:nvSpPr>
        <p:spPr>
          <a:xfrm>
            <a:off x="311700" y="843875"/>
            <a:ext cx="78309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chiste es que </a:t>
            </a: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le vamos a dar los valores que van en los filtros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 vamos a definir cosas como el tamaño o la cantidad, pero los valores que van dentro de cada uno los va a aprender la red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8" name="Google Shape;5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75" y="1899500"/>
            <a:ext cx="3883750" cy="16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2675" y="1684249"/>
            <a:ext cx="4020300" cy="26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1"/>
          <p:cNvSpPr txBox="1"/>
          <p:nvPr/>
        </p:nvSpPr>
        <p:spPr>
          <a:xfrm>
            <a:off x="804050" y="3735350"/>
            <a:ext cx="303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ejemplo acá se usó un kernel de 3x3 y se le dijo que genere 32 filtros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Convolucionales (CNN)</a:t>
            </a:r>
            <a:endParaRPr/>
          </a:p>
        </p:txBody>
      </p:sp>
      <p:sp>
        <p:nvSpPr>
          <p:cNvPr id="576" name="Google Shape;57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7" name="Google Shape;577;p52"/>
          <p:cNvSpPr txBox="1"/>
          <p:nvPr/>
        </p:nvSpPr>
        <p:spPr>
          <a:xfrm>
            <a:off x="198375" y="817400"/>
            <a:ext cx="41235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busca que los diferentes filtros en las diferentes capas se combinen para alcanzar características de más alto nivel.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las primeras capas se pueden detectar patrones simples como 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líneas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rectas o inclinadas, pero a medida que se profundiza se combinen y detecten cosas más complejas.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8" name="Google Shape;5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600" y="727900"/>
            <a:ext cx="4170826" cy="368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988" y="2756900"/>
            <a:ext cx="3715325" cy="15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Convolucionales (CNN)</a:t>
            </a:r>
            <a:endParaRPr/>
          </a:p>
        </p:txBody>
      </p:sp>
      <p:sp>
        <p:nvSpPr>
          <p:cNvPr id="585" name="Google Shape;58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6" name="Google Shape;586;p53"/>
          <p:cNvSpPr txBox="1"/>
          <p:nvPr/>
        </p:nvSpPr>
        <p:spPr>
          <a:xfrm>
            <a:off x="264100" y="2248500"/>
            <a:ext cx="829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Recap</a:t>
            </a:r>
            <a:endParaRPr sz="28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 del módulo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" y="1144300"/>
            <a:ext cx="4069752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777" y="684300"/>
            <a:ext cx="3742083" cy="38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4877775" y="1634050"/>
            <a:ext cx="3807000" cy="642000"/>
          </a:xfrm>
          <a:prstGeom prst="ellipse">
            <a:avLst/>
          </a:prstGeom>
          <a:noFill/>
          <a:ln cap="flat" cmpd="sng" w="88900">
            <a:solidFill>
              <a:srgbClr val="F3DB8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Convolucionales (CNN)</a:t>
            </a:r>
            <a:endParaRPr/>
          </a:p>
        </p:txBody>
      </p:sp>
      <p:sp>
        <p:nvSpPr>
          <p:cNvPr id="592" name="Google Shape;592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3" name="Google Shape;59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25" y="1141673"/>
            <a:ext cx="4233575" cy="30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4"/>
          <p:cNvSpPr txBox="1"/>
          <p:nvPr/>
        </p:nvSpPr>
        <p:spPr>
          <a:xfrm>
            <a:off x="5081725" y="1461425"/>
            <a:ext cx="3786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 pasa un </a:t>
            </a: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por la imagen (o la capa anterior).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 pesos que tenga esa matriz definen un </a:t>
            </a: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filtro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resultado de aplicar esa convolución sobre toda la capa anterior generan un </a:t>
            </a: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mapa de características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tamaño del kernel lo definimos nosotros y es el mismo para toda la capa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Convolucionales (CNN)</a:t>
            </a:r>
            <a:endParaRPr/>
          </a:p>
        </p:txBody>
      </p:sp>
      <p:sp>
        <p:nvSpPr>
          <p:cNvPr id="600" name="Google Shape;60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55"/>
          <p:cNvSpPr txBox="1"/>
          <p:nvPr/>
        </p:nvSpPr>
        <p:spPr>
          <a:xfrm>
            <a:off x="4893000" y="1453200"/>
            <a:ext cx="39393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uno de esos mapas de características son el resultado de un filtro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Todos esos mapas de características juntos son una </a:t>
            </a: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capa</a:t>
            </a:r>
            <a:endParaRPr b="1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cantidad de filtros de la capa (ergo, de mapas de características) es otro de los hiperparámetros definidos por nosotros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2" name="Google Shape;60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00" y="1616775"/>
            <a:ext cx="4402700" cy="18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6"/>
          <p:cNvSpPr txBox="1"/>
          <p:nvPr/>
        </p:nvSpPr>
        <p:spPr>
          <a:xfrm>
            <a:off x="4572000" y="899125"/>
            <a:ext cx="4397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convolución que se realiza sobre la capa anterior se hace sobre toda la </a:t>
            </a:r>
            <a:r>
              <a:rPr i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profundidad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es sobre la entrada se hace sobre todos los canales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○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es sobre una capa convolucional sobre todos los mapas de características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8" name="Google Shape;608;p5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Convolucionales (CNN)</a:t>
            </a:r>
            <a:endParaRPr/>
          </a:p>
        </p:txBody>
      </p:sp>
      <p:sp>
        <p:nvSpPr>
          <p:cNvPr id="609" name="Google Shape;60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0" name="Google Shape;6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27900"/>
            <a:ext cx="4170826" cy="3687699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6"/>
          <p:cNvSpPr/>
          <p:nvPr/>
        </p:nvSpPr>
        <p:spPr>
          <a:xfrm>
            <a:off x="5520225" y="2900400"/>
            <a:ext cx="2210100" cy="780600"/>
          </a:xfrm>
          <a:prstGeom prst="roundRect">
            <a:avLst>
              <a:gd fmla="val 24679" name="adj"/>
            </a:avLst>
          </a:prstGeom>
          <a:solidFill>
            <a:srgbClr val="F5CD53">
              <a:alpha val="74900"/>
            </a:srgbClr>
          </a:solidFill>
          <a:ln>
            <a:noFill/>
          </a:ln>
        </p:spPr>
        <p:txBody>
          <a:bodyPr anchorCtr="0" anchor="ctr" bIns="14300" lIns="14300" spcFirstLastPara="1" rIns="14300" wrap="square" tIns="14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Saira Medium"/>
              <a:buNone/>
            </a:pPr>
            <a:r>
              <a:rPr lang="en" sz="1100">
                <a:latin typeface="Saira Medium"/>
                <a:ea typeface="Saira Medium"/>
                <a:cs typeface="Saira Medium"/>
                <a:sym typeface="Saira Medium"/>
              </a:rPr>
              <a:t>Piensen en todo lo que “ve” una neurona en la capa 2 vs. una en la capa 1</a:t>
            </a:r>
            <a:endParaRPr sz="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Convolucionales (CNN)</a:t>
            </a:r>
            <a:endParaRPr/>
          </a:p>
        </p:txBody>
      </p:sp>
      <p:sp>
        <p:nvSpPr>
          <p:cNvPr id="617" name="Google Shape;61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8" name="Google Shape;618;p57"/>
          <p:cNvSpPr txBox="1"/>
          <p:nvPr/>
        </p:nvSpPr>
        <p:spPr>
          <a:xfrm>
            <a:off x="264100" y="2248500"/>
            <a:ext cx="8297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 del r</a:t>
            </a:r>
            <a:r>
              <a:rPr lang="en" sz="2800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ecap</a:t>
            </a:r>
            <a:endParaRPr sz="2800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624" name="Google Shape;62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58"/>
          <p:cNvSpPr txBox="1"/>
          <p:nvPr/>
        </p:nvSpPr>
        <p:spPr>
          <a:xfrm>
            <a:off x="456753" y="825143"/>
            <a:ext cx="82305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 se quiere mantener la dimensión de la entrada se puede rellenar (</a:t>
            </a:r>
            <a:r>
              <a:rPr i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padding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Puede ser útil para no perder detalles en los bordes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i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Valid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i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same</a:t>
            </a:r>
            <a:endParaRPr i="1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6" name="Google Shape;6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00" y="1714225"/>
            <a:ext cx="3717674" cy="26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511" y="1528968"/>
            <a:ext cx="4661414" cy="2530869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8"/>
          <p:cNvSpPr txBox="1"/>
          <p:nvPr/>
        </p:nvSpPr>
        <p:spPr>
          <a:xfrm>
            <a:off x="7034400" y="4269625"/>
            <a:ext cx="179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Imágenes del Géron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Striding</a:t>
            </a:r>
            <a:endParaRPr/>
          </a:p>
        </p:txBody>
      </p:sp>
      <p:sp>
        <p:nvSpPr>
          <p:cNvPr id="634" name="Google Shape;63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59"/>
          <p:cNvSpPr txBox="1"/>
          <p:nvPr/>
        </p:nvSpPr>
        <p:spPr>
          <a:xfrm>
            <a:off x="346550" y="843925"/>
            <a:ext cx="789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Otra forma de controlar la dimensión es controlar cuanto queremos que se mueva el kernel por la imagen con el parámetro </a:t>
            </a:r>
            <a:r>
              <a:rPr i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stride</a:t>
            </a:r>
            <a:endParaRPr i="1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636" name="Google Shape;6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750" y="1602200"/>
            <a:ext cx="4318399" cy="28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642" name="Google Shape;64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3" name="Google Shape;643;p60"/>
          <p:cNvSpPr txBox="1"/>
          <p:nvPr/>
        </p:nvSpPr>
        <p:spPr>
          <a:xfrm>
            <a:off x="346550" y="843925"/>
            <a:ext cx="7897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CNNs son bastante intensivas en el uso de la memoria, una forma de mitigar esto es utilizar capas de reducción (</a:t>
            </a:r>
            <a:r>
              <a:rPr i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pooling layers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que ayudan a reducir el tamaño de los mapas de características.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También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ayudan a reducir el overfitting y aumentan el nivel de invarianza traslacional (*) de la red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i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Max pooling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y </a:t>
            </a:r>
            <a:r>
              <a:rPr i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 pooling</a:t>
            </a:r>
            <a:endParaRPr i="1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4" name="Google Shape;644;p60"/>
          <p:cNvSpPr txBox="1"/>
          <p:nvPr/>
        </p:nvSpPr>
        <p:spPr>
          <a:xfrm>
            <a:off x="453025" y="4047775"/>
            <a:ext cx="651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(*) Permite reconocer el mismo objeto en un lugar diferente de la imagen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645" name="Google Shape;64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738" y="2321425"/>
            <a:ext cx="4940526" cy="16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Pooling (usando el ejemplo anterior)</a:t>
            </a:r>
            <a:endParaRPr/>
          </a:p>
        </p:txBody>
      </p:sp>
      <p:sp>
        <p:nvSpPr>
          <p:cNvPr id="651" name="Google Shape;65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2" name="Google Shape;6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1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654" name="Google Shape;6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710775"/>
            <a:ext cx="18940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25" y="710775"/>
            <a:ext cx="1848525" cy="19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7863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6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225" y="681700"/>
            <a:ext cx="1848525" cy="197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6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86850" y="1568042"/>
            <a:ext cx="408084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225" y="706962"/>
            <a:ext cx="1848525" cy="192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713" y="1570517"/>
            <a:ext cx="308660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6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2226" y="710776"/>
            <a:ext cx="1820506" cy="19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6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42875" y="1570529"/>
            <a:ext cx="364428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6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8210" y="722735"/>
            <a:ext cx="1848525" cy="193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85113" y="1947654"/>
            <a:ext cx="411546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6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42225" y="705410"/>
            <a:ext cx="1894050" cy="196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32913" y="1947654"/>
            <a:ext cx="371975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34225" y="698275"/>
            <a:ext cx="1894050" cy="197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1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650650" y="1937279"/>
            <a:ext cx="348878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1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2400" y="597213"/>
            <a:ext cx="1930825" cy="203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1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67150" y="1177128"/>
            <a:ext cx="1310225" cy="119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1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64575" y="600675"/>
            <a:ext cx="1987536" cy="22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61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  <p:pic>
        <p:nvPicPr>
          <p:cNvPr id="678" name="Google Shape;678;p61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665100" y="1128575"/>
            <a:ext cx="1399050" cy="12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1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99184" y="681700"/>
            <a:ext cx="1937066" cy="219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 (usando el ejemplo anterior</a:t>
            </a:r>
            <a:endParaRPr/>
          </a:p>
        </p:txBody>
      </p:sp>
      <p:sp>
        <p:nvSpPr>
          <p:cNvPr id="685" name="Google Shape;68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6" name="Google Shape;6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938"/>
            <a:ext cx="8080604" cy="382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2"/>
          <p:cNvSpPr txBox="1"/>
          <p:nvPr/>
        </p:nvSpPr>
        <p:spPr>
          <a:xfrm>
            <a:off x="583375" y="3722050"/>
            <a:ext cx="4404000" cy="6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Convolución</a:t>
            </a:r>
            <a:endParaRPr>
              <a:latin typeface="Saira"/>
              <a:ea typeface="Saira"/>
              <a:cs typeface="Saira"/>
              <a:sym typeface="Sair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(no es un producto de matrices)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688" name="Google Shape;6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25" y="757900"/>
            <a:ext cx="1848519" cy="192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3925" y="1150575"/>
            <a:ext cx="131022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3925" y="1150572"/>
            <a:ext cx="1323445" cy="11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225" y="710775"/>
            <a:ext cx="1894050" cy="1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3925" y="1150575"/>
            <a:ext cx="1323450" cy="119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18438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2225" y="710775"/>
            <a:ext cx="1848525" cy="1950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27863" y="1199825"/>
            <a:ext cx="394425" cy="3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2225" y="681700"/>
            <a:ext cx="1848525" cy="197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86850" y="1568042"/>
            <a:ext cx="408084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2225" y="706962"/>
            <a:ext cx="1848525" cy="192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54713" y="1570517"/>
            <a:ext cx="308660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42226" y="710776"/>
            <a:ext cx="1820506" cy="19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42875" y="1570529"/>
            <a:ext cx="364428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8210" y="722735"/>
            <a:ext cx="1848525" cy="1936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785113" y="1947654"/>
            <a:ext cx="411546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42225" y="705410"/>
            <a:ext cx="1894050" cy="196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32913" y="1947654"/>
            <a:ext cx="371975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34225" y="698275"/>
            <a:ext cx="1894050" cy="1975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7650650" y="1937279"/>
            <a:ext cx="348878" cy="35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6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52400" y="597213"/>
            <a:ext cx="1930825" cy="2034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62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67150" y="1177128"/>
            <a:ext cx="1310225" cy="119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2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164575" y="600675"/>
            <a:ext cx="1987536" cy="22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2"/>
          <p:cNvSpPr txBox="1"/>
          <p:nvPr/>
        </p:nvSpPr>
        <p:spPr>
          <a:xfrm>
            <a:off x="152400" y="2928950"/>
            <a:ext cx="2057700" cy="2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Pedazo de la Imagen</a:t>
            </a:r>
            <a:endParaRPr/>
          </a:p>
        </p:txBody>
      </p:sp>
      <p:pic>
        <p:nvPicPr>
          <p:cNvPr id="712" name="Google Shape;712;p62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665100" y="1128575"/>
            <a:ext cx="1399050" cy="12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2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99184" y="681700"/>
            <a:ext cx="1937066" cy="21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2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665095" y="2600613"/>
            <a:ext cx="2460826" cy="17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62"/>
          <p:cNvSpPr txBox="1"/>
          <p:nvPr/>
        </p:nvSpPr>
        <p:spPr>
          <a:xfrm>
            <a:off x="6894075" y="2836850"/>
            <a:ext cx="2192700" cy="91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lang="en">
                <a:latin typeface="Saira"/>
                <a:ea typeface="Saira"/>
                <a:cs typeface="Saira"/>
                <a:sym typeface="Saira"/>
              </a:rPr>
              <a:t>Si tomamos el valor máximo con MaxPool</a:t>
            </a:r>
            <a:br>
              <a:rPr lang="en">
                <a:latin typeface="Saira"/>
                <a:ea typeface="Saira"/>
                <a:cs typeface="Saira"/>
                <a:sym typeface="Saira"/>
              </a:rPr>
            </a:br>
            <a:r>
              <a:rPr lang="en">
                <a:latin typeface="Saira"/>
                <a:ea typeface="Saira"/>
                <a:cs typeface="Saira"/>
                <a:sym typeface="Saira"/>
              </a:rPr>
              <a:t>estamos quedándonos con la cruz</a:t>
            </a:r>
            <a:endParaRPr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6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Pooling (usando el ejemplo anterior</a:t>
            </a:r>
            <a:endParaRPr/>
          </a:p>
        </p:txBody>
      </p:sp>
      <p:sp>
        <p:nvSpPr>
          <p:cNvPr id="721" name="Google Shape;72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2" name="Google Shape;72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00" y="855012"/>
            <a:ext cx="7573426" cy="34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totalmente conectadas</a:t>
            </a:r>
            <a:endParaRPr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604550" y="722275"/>
            <a:ext cx="8088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Vimos la semana pasada las redes totalmente conectadas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Funcionan bien para características independientes, pero mencionamos que para imágenes no eran lo ideal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Vamos a introducir las redes convolucionales y vamos a ver como se usan para datos con orden espacial, primero repasemos MNIST e introduzcamos CIFAR-10 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3" name="Google Shape;1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2497" y="1965503"/>
            <a:ext cx="5113626" cy="23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1174725" y="2074450"/>
            <a:ext cx="1769100" cy="21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edad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ingreso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nivel de educación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género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descendientes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b="0" i="0" lang="en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tiempo en el empleo</a:t>
            </a:r>
            <a:endParaRPr/>
          </a:p>
        </p:txBody>
      </p:sp>
      <p:sp>
        <p:nvSpPr>
          <p:cNvPr id="115" name="Google Shape;115;p19"/>
          <p:cNvSpPr txBox="1"/>
          <p:nvPr/>
        </p:nvSpPr>
        <p:spPr>
          <a:xfrm>
            <a:off x="6580003" y="2942100"/>
            <a:ext cx="10020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Decisión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Saira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Saira"/>
                <a:ea typeface="Saira"/>
                <a:cs typeface="Saira"/>
                <a:sym typeface="Saira"/>
              </a:rPr>
              <a:t>Si/No</a:t>
            </a:r>
            <a:endParaRPr sz="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728" name="Google Shape;728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9" name="Google Shape;72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538" y="914400"/>
            <a:ext cx="740092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típica</a:t>
            </a:r>
            <a:endParaRPr/>
          </a:p>
        </p:txBody>
      </p:sp>
      <p:sp>
        <p:nvSpPr>
          <p:cNvPr id="735" name="Google Shape;73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6" name="Google Shape;736;p65"/>
          <p:cNvSpPr txBox="1"/>
          <p:nvPr/>
        </p:nvSpPr>
        <p:spPr>
          <a:xfrm>
            <a:off x="311700" y="894475"/>
            <a:ext cx="8077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arquitectura va a ser, entonces, una combinación de capas convolucionales con capas de </a:t>
            </a:r>
            <a:r>
              <a:rPr i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pooling.</a:t>
            </a:r>
            <a:endParaRPr i="1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¿Cuántas? ¿de qué características?, depende…(*).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detalle que nos falta es el final, si nos creyeron que a medida que la red se hace más profunda extrae características más generales también nos pueden creer que podemos usar una red totalmente conectada para trabajar con estas características, ¿</a:t>
            </a:r>
            <a:r>
              <a:rPr b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NOSIERTO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Entonces, al final de todo se agrega una red de las tradicionales para que trabaje con estas características y una salida acorde al problema con el que estamos trabajando (en el caso de MNIST o CIFAR-10 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sería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una capa de clasificación).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7" name="Google Shape;737;p65"/>
          <p:cNvSpPr txBox="1"/>
          <p:nvPr/>
        </p:nvSpPr>
        <p:spPr>
          <a:xfrm>
            <a:off x="453025" y="4047775"/>
            <a:ext cx="651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(*) Si, depende, hay algunas reglas a ojo pero hay que probar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típica</a:t>
            </a:r>
            <a:endParaRPr/>
          </a:p>
        </p:txBody>
      </p:sp>
      <p:sp>
        <p:nvSpPr>
          <p:cNvPr id="743" name="Google Shape;74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4" name="Google Shape;7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25" y="740400"/>
            <a:ext cx="8040775" cy="22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típica</a:t>
            </a:r>
            <a:endParaRPr/>
          </a:p>
        </p:txBody>
      </p:sp>
      <p:sp>
        <p:nvSpPr>
          <p:cNvPr id="750" name="Google Shape;750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1" name="Google Shape;75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25" y="740400"/>
            <a:ext cx="8040775" cy="221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67"/>
          <p:cNvSpPr txBox="1"/>
          <p:nvPr/>
        </p:nvSpPr>
        <p:spPr>
          <a:xfrm>
            <a:off x="395250" y="3043925"/>
            <a:ext cx="80772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medida que se avanza aumenta el número de mapas de características (</a:t>
            </a:r>
            <a:r>
              <a:rPr i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feature maps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i="1"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Disminuye las dimensiones de las imágenes (sobre todo por el pooling)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información espacial se va “transformando” en información sobre las características de las imágenes (se vuelve más </a:t>
            </a:r>
            <a:r>
              <a:rPr i="1"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semántica). 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 ahora confien, la semana que viene le vamos a mostrar pruebas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después de un cierto número de capas la información está lista para ser transmitida a una red neuronal totalmente conectada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</a:t>
            </a:r>
            <a:endParaRPr/>
          </a:p>
        </p:txBody>
      </p:sp>
      <p:sp>
        <p:nvSpPr>
          <p:cNvPr id="758" name="Google Shape;75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9" name="Google Shape;759;p68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aira Light"/>
              <a:ea typeface="Saira Light"/>
              <a:cs typeface="Saira Light"/>
              <a:sym typeface="Saira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aira Light"/>
              <a:buNone/>
            </a:pPr>
            <a:r>
              <a:rPr lang="en" sz="2400">
                <a:solidFill>
                  <a:srgbClr val="000000"/>
                </a:solidFill>
                <a:latin typeface="Saira Light"/>
                <a:ea typeface="Saira Light"/>
                <a:cs typeface="Saira Light"/>
                <a:sym typeface="Saira Light"/>
              </a:rPr>
              <a:t>Vamos al notebook!</a:t>
            </a:r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aira Light"/>
              <a:buNone/>
            </a:pPr>
            <a:r>
              <a:t/>
            </a:r>
            <a:endParaRPr sz="2400">
              <a:solidFill>
                <a:srgbClr val="000000"/>
              </a:solidFill>
              <a:latin typeface="Saira Light"/>
              <a:ea typeface="Saira Light"/>
              <a:cs typeface="Saira Light"/>
              <a:sym typeface="Saira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None/>
            </a:pPr>
            <a:r>
              <a:rPr b="1"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Notebook_Semana_7_CNN.ipynb</a:t>
            </a:r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</a:t>
            </a:r>
            <a:endParaRPr/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8113" l="0" r="0" t="0"/>
          <a:stretch/>
        </p:blipFill>
        <p:spPr>
          <a:xfrm>
            <a:off x="2273069" y="1729875"/>
            <a:ext cx="5146383" cy="2471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0"/>
          <p:cNvCxnSpPr/>
          <p:nvPr/>
        </p:nvCxnSpPr>
        <p:spPr>
          <a:xfrm flipH="1" rot="10800000">
            <a:off x="1402614" y="3112576"/>
            <a:ext cx="1184100" cy="3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0"/>
          <p:cNvSpPr txBox="1"/>
          <p:nvPr/>
        </p:nvSpPr>
        <p:spPr>
          <a:xfrm>
            <a:off x="585650" y="3496868"/>
            <a:ext cx="164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Cada punto (píxel) es un valor entre 0 y 255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254950" y="867975"/>
            <a:ext cx="868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MNIST (Modified NIST) (*)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 una serie de imágenes de dígitos escritos a mano alzada, entre 0 y 9. 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dígito está representado por una imagen en blanco y negro y tiene su etiqueta correspondiente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311700" y="4314425"/>
            <a:ext cx="3454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(*) Historia y resultados con diferentes algoritmos </a:t>
            </a:r>
            <a:r>
              <a:rPr lang="en" sz="1000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4"/>
              </a:rPr>
              <a:t>link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CIFAR-10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407350" y="791775"/>
            <a:ext cx="8573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CIFAR-10 tiene 60000 imágenes a color de 32x32 píxeles, separadas en 10 clases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 imágenes a color están representadas igual que antes, cada píxel es un valor entre 0 y 255, pero hay un “canal” para el rojo, el verde y el azul. O sea que por cada punto hay tres valores.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575" y="1582099"/>
            <a:ext cx="3727400" cy="28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CIFAR-10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251" y="774324"/>
            <a:ext cx="1602383" cy="161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00" y="774325"/>
            <a:ext cx="1583057" cy="1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6950" y="778423"/>
            <a:ext cx="1602375" cy="161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6">
            <a:alphaModFix/>
          </a:blip>
          <a:srcRect b="0" l="0" r="29418" t="13269"/>
          <a:stretch/>
        </p:blipFill>
        <p:spPr>
          <a:xfrm>
            <a:off x="385625" y="774325"/>
            <a:ext cx="1695501" cy="16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975" y="2482625"/>
            <a:ext cx="5069747" cy="2036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/>
        </p:nvSpPr>
        <p:spPr>
          <a:xfrm>
            <a:off x="4762863" y="1255013"/>
            <a:ext cx="3699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Encode Sans SemiBold"/>
                <a:ea typeface="Encode Sans SemiBold"/>
                <a:cs typeface="Encode Sans SemiBold"/>
                <a:sym typeface="Encode Sans SemiBold"/>
              </a:rPr>
              <a:t>+</a:t>
            </a:r>
            <a:endParaRPr sz="33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6784038" y="1255000"/>
            <a:ext cx="3699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Encode Sans SemiBold"/>
                <a:ea typeface="Encode Sans SemiBold"/>
                <a:cs typeface="Encode Sans SemiBold"/>
                <a:sym typeface="Encode Sans SemiBold"/>
              </a:rPr>
              <a:t>+</a:t>
            </a:r>
            <a:endParaRPr sz="33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2401725" y="1255000"/>
            <a:ext cx="3699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Encode Sans SemiBold"/>
                <a:ea typeface="Encode Sans SemiBold"/>
                <a:cs typeface="Encode Sans SemiBold"/>
                <a:sym typeface="Encode Sans SemiBold"/>
              </a:rPr>
              <a:t>=</a:t>
            </a:r>
            <a:endParaRPr sz="33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11700" y="4141075"/>
            <a:ext cx="870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8"/>
              </a:rPr>
              <a:t>Fuente</a:t>
            </a:r>
            <a:endParaRPr sz="12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</a:t>
            </a:r>
            <a:r>
              <a:rPr i="1" lang="en"/>
              <a:t>fully connected</a:t>
            </a:r>
            <a:r>
              <a:rPr lang="en"/>
              <a:t> para </a:t>
            </a:r>
            <a:r>
              <a:rPr lang="en"/>
              <a:t>MNIST</a:t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3"/>
          <p:cNvSpPr txBox="1"/>
          <p:nvPr/>
        </p:nvSpPr>
        <p:spPr>
          <a:xfrm>
            <a:off x="768875" y="882875"/>
            <a:ext cx="7061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ómo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era una red para MNIST?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salida es facil, es clasificación, una neurona para cada clase (10) y una función de salida softmax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 matriz de la imagen se aplana (</a:t>
            </a:r>
            <a:r>
              <a:rPr i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flatten</a:t>
            </a: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 y se transforma en un vector de 784 posiciones (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= 784)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Quedaba</a:t>
            </a:r>
            <a:r>
              <a:rPr lang="en">
                <a:solidFill>
                  <a:srgbClr val="21212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algo así…</a:t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